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0" r:id="rId2"/>
    <p:sldId id="276" r:id="rId3"/>
    <p:sldId id="275" r:id="rId4"/>
    <p:sldId id="274" r:id="rId5"/>
    <p:sldId id="273" r:id="rId6"/>
    <p:sldId id="263" r:id="rId7"/>
    <p:sldId id="257" r:id="rId8"/>
    <p:sldId id="277" r:id="rId9"/>
    <p:sldId id="278" r:id="rId10"/>
    <p:sldId id="286" r:id="rId11"/>
    <p:sldId id="287" r:id="rId12"/>
    <p:sldId id="295" r:id="rId13"/>
    <p:sldId id="296" r:id="rId14"/>
    <p:sldId id="301" r:id="rId15"/>
    <p:sldId id="289" r:id="rId16"/>
    <p:sldId id="300" r:id="rId17"/>
    <p:sldId id="297" r:id="rId18"/>
    <p:sldId id="298" r:id="rId19"/>
    <p:sldId id="299" r:id="rId20"/>
    <p:sldId id="284" r:id="rId21"/>
    <p:sldId id="303" r:id="rId22"/>
    <p:sldId id="302" r:id="rId23"/>
    <p:sldId id="265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71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7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08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41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44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99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31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47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72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80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873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93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Bazele</a:t>
            </a:r>
            <a:r>
              <a:rPr lang="en-US" dirty="0" smtClean="0"/>
              <a:t> </a:t>
            </a:r>
            <a:r>
              <a:rPr lang="en-US" dirty="0" err="1" smtClean="0"/>
              <a:t>dezvolt</a:t>
            </a:r>
            <a:r>
              <a:rPr lang="ro-RO" dirty="0" smtClean="0"/>
              <a:t>ă</a:t>
            </a:r>
            <a:r>
              <a:rPr lang="en-US" dirty="0" err="1" smtClean="0"/>
              <a:t>rii</a:t>
            </a:r>
            <a:r>
              <a:rPr lang="ro-RO" dirty="0" smtClean="0"/>
              <a:t> aplicațiilor Android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Pași de dezvoltare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07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Widgets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Class</a:t>
            </a:r>
            <a:r>
              <a:rPr lang="hu-HU" dirty="0" smtClean="0"/>
              <a:t> </a:t>
            </a:r>
            <a:r>
              <a:rPr lang="de-DE" dirty="0" err="1" smtClean="0"/>
              <a:t>hiera</a:t>
            </a:r>
            <a:r>
              <a:rPr lang="hu-HU" dirty="0" err="1" smtClean="0"/>
              <a:t>rchy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5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95400" y="144252"/>
            <a:ext cx="3024336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Object</a:t>
            </a:r>
            <a:endParaRPr lang="de-DE" dirty="0" smtClean="0"/>
          </a:p>
          <a:p>
            <a:pPr algn="ctr"/>
            <a:r>
              <a:rPr lang="de-DE" dirty="0"/>
              <a:t>|</a:t>
            </a:r>
            <a:endParaRPr lang="de-DE" dirty="0" smtClean="0"/>
          </a:p>
          <a:p>
            <a:pPr algn="ctr"/>
            <a:r>
              <a:rPr lang="de-DE" dirty="0" err="1" smtClean="0"/>
              <a:t>Context</a:t>
            </a:r>
            <a:r>
              <a:rPr lang="de-DE" dirty="0" smtClean="0"/>
              <a:t>: </a:t>
            </a:r>
            <a:r>
              <a:rPr lang="de-DE" dirty="0" smtClean="0"/>
              <a:t>System</a:t>
            </a:r>
            <a:r>
              <a:rPr lang="hu-HU" dirty="0" smtClean="0"/>
              <a:t> </a:t>
            </a:r>
            <a:r>
              <a:rPr lang="de-DE" dirty="0" err="1" smtClean="0"/>
              <a:t>ac</a:t>
            </a:r>
            <a:r>
              <a:rPr lang="hu-HU" dirty="0" smtClean="0"/>
              <a:t>c</a:t>
            </a:r>
            <a:r>
              <a:rPr lang="de-DE" dirty="0" err="1" smtClean="0"/>
              <a:t>ess</a:t>
            </a:r>
            <a:endParaRPr lang="de-DE" dirty="0" smtClean="0"/>
          </a:p>
          <a:p>
            <a:pPr algn="ctr"/>
            <a:r>
              <a:rPr lang="de-DE" dirty="0"/>
              <a:t>|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</a:t>
            </a:r>
            <a:r>
              <a:rPr lang="de-DE" dirty="0" err="1" smtClean="0"/>
              <a:t>ContextWrapper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err="1" smtClean="0"/>
              <a:t>Basedef</a:t>
            </a:r>
            <a:r>
              <a:rPr lang="de-DE" dirty="0" smtClean="0"/>
              <a:t>. </a:t>
            </a:r>
          </a:p>
          <a:p>
            <a:pPr algn="ctr"/>
            <a:r>
              <a:rPr lang="de-DE" dirty="0"/>
              <a:t>|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ContextThemeWrapper</a:t>
            </a:r>
            <a:endParaRPr lang="de-DE" dirty="0" smtClean="0"/>
          </a:p>
          <a:p>
            <a:pPr algn="ctr"/>
            <a:r>
              <a:rPr lang="de-DE" dirty="0" err="1"/>
              <a:t>Basedef</a:t>
            </a:r>
            <a:r>
              <a:rPr lang="de-DE" dirty="0" smtClean="0"/>
              <a:t>. GUI</a:t>
            </a:r>
          </a:p>
          <a:p>
            <a:pPr algn="ctr"/>
            <a:r>
              <a:rPr lang="de-DE" dirty="0"/>
              <a:t>|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Activity</a:t>
            </a:r>
            <a:r>
              <a:rPr lang="de-DE" dirty="0" smtClean="0"/>
              <a:t>: GUI</a:t>
            </a:r>
          </a:p>
          <a:p>
            <a:pPr algn="ctr"/>
            <a:r>
              <a:rPr lang="de-DE" dirty="0"/>
              <a:t>|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FragmentActivity</a:t>
            </a:r>
            <a:endParaRPr lang="de-DE" dirty="0" smtClean="0"/>
          </a:p>
          <a:p>
            <a:pPr algn="ctr"/>
            <a:r>
              <a:rPr lang="de-DE" dirty="0"/>
              <a:t>|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AppCompatActivity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95400" y="4869160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MainActivity</a:t>
            </a:r>
            <a:endParaRPr lang="de-DE" dirty="0"/>
          </a:p>
        </p:txBody>
      </p:sp>
      <p:cxnSp>
        <p:nvCxnSpPr>
          <p:cNvPr id="5" name="Gerade Verbindung mit Pfeil 4"/>
          <p:cNvCxnSpPr>
            <a:stCxn id="3" idx="0"/>
            <a:endCxn id="2" idx="2"/>
          </p:cNvCxnSpPr>
          <p:nvPr/>
        </p:nvCxnSpPr>
        <p:spPr>
          <a:xfrm flipV="1">
            <a:off x="2207568" y="4176700"/>
            <a:ext cx="0" cy="69246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7176120" y="188640"/>
            <a:ext cx="30243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Object</a:t>
            </a:r>
            <a:endParaRPr lang="de-DE" dirty="0" smtClean="0"/>
          </a:p>
          <a:p>
            <a:pPr algn="ctr"/>
            <a:r>
              <a:rPr lang="de-DE" dirty="0"/>
              <a:t>|</a:t>
            </a:r>
            <a:endParaRPr lang="de-DE" dirty="0" smtClean="0"/>
          </a:p>
          <a:p>
            <a:pPr algn="ctr"/>
            <a:r>
              <a:rPr lang="de-DE" dirty="0" smtClean="0"/>
              <a:t>View</a:t>
            </a:r>
          </a:p>
        </p:txBody>
      </p:sp>
      <p:sp>
        <p:nvSpPr>
          <p:cNvPr id="18" name="Rechteck 17"/>
          <p:cNvSpPr/>
          <p:nvPr/>
        </p:nvSpPr>
        <p:spPr>
          <a:xfrm>
            <a:off x="7176120" y="3429000"/>
            <a:ext cx="30243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TextView</a:t>
            </a:r>
            <a:endParaRPr lang="de-DE" dirty="0" smtClean="0"/>
          </a:p>
        </p:txBody>
      </p:sp>
      <p:cxnSp>
        <p:nvCxnSpPr>
          <p:cNvPr id="19" name="Gerade Verbindung mit Pfeil 18"/>
          <p:cNvCxnSpPr>
            <a:stCxn id="18" idx="0"/>
            <a:endCxn id="16" idx="2"/>
          </p:cNvCxnSpPr>
          <p:nvPr/>
        </p:nvCxnSpPr>
        <p:spPr>
          <a:xfrm flipV="1">
            <a:off x="8688288" y="980728"/>
            <a:ext cx="0" cy="244827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4" idx="0"/>
            <a:endCxn id="18" idx="2"/>
          </p:cNvCxnSpPr>
          <p:nvPr/>
        </p:nvCxnSpPr>
        <p:spPr>
          <a:xfrm flipV="1">
            <a:off x="7575389" y="4221088"/>
            <a:ext cx="1112899" cy="72008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9408368" y="4941168"/>
            <a:ext cx="20162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Button</a:t>
            </a:r>
          </a:p>
        </p:txBody>
      </p:sp>
      <p:sp>
        <p:nvSpPr>
          <p:cNvPr id="24" name="Rechteck 23"/>
          <p:cNvSpPr/>
          <p:nvPr/>
        </p:nvSpPr>
        <p:spPr>
          <a:xfrm>
            <a:off x="6495269" y="4941168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EditText</a:t>
            </a:r>
            <a:endParaRPr lang="de-DE" dirty="0" smtClean="0"/>
          </a:p>
        </p:txBody>
      </p:sp>
      <p:cxnSp>
        <p:nvCxnSpPr>
          <p:cNvPr id="27" name="Gerade Verbindung mit Pfeil 26"/>
          <p:cNvCxnSpPr>
            <a:stCxn id="23" idx="0"/>
            <a:endCxn id="18" idx="2"/>
          </p:cNvCxnSpPr>
          <p:nvPr/>
        </p:nvCxnSpPr>
        <p:spPr>
          <a:xfrm flipH="1" flipV="1">
            <a:off x="8688288" y="4221088"/>
            <a:ext cx="1728192" cy="72008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3" idx="3"/>
            <a:endCxn id="24" idx="1"/>
          </p:cNvCxnSpPr>
          <p:nvPr/>
        </p:nvCxnSpPr>
        <p:spPr>
          <a:xfrm>
            <a:off x="3719736" y="5337212"/>
            <a:ext cx="2775533" cy="0"/>
          </a:xfrm>
          <a:prstGeom prst="straightConnector1">
            <a:avLst/>
          </a:prstGeom>
          <a:ln w="635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3935760" y="494116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Implementents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Child </a:t>
            </a:r>
            <a:r>
              <a:rPr lang="de-DE" dirty="0" err="1" smtClean="0"/>
              <a:t>elements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Model View Controller (MVC)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Implementation </a:t>
            </a:r>
            <a:r>
              <a:rPr lang="de-DE" dirty="0" err="1" smtClean="0"/>
              <a:t>and</a:t>
            </a:r>
            <a:r>
              <a:rPr lang="de-DE" dirty="0" smtClean="0"/>
              <a:t> Handling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43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957032" y="332656"/>
            <a:ext cx="252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View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59078" y="332656"/>
            <a:ext cx="252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997032" y="332656"/>
            <a:ext cx="252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Logik/Controller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71449" y="4789428"/>
            <a:ext cx="2495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saves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during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runtime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557032" y="682375"/>
            <a:ext cx="1203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Saves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Gerade Verbindung mit Pfeil 6"/>
          <p:cNvCxnSpPr>
            <a:stCxn id="6" idx="3"/>
            <a:endCxn id="9" idx="1"/>
          </p:cNvCxnSpPr>
          <p:nvPr/>
        </p:nvCxnSpPr>
        <p:spPr>
          <a:xfrm>
            <a:off x="3079078" y="2492656"/>
            <a:ext cx="1917954" cy="0"/>
          </a:xfrm>
          <a:prstGeom prst="straightConnector1">
            <a:avLst/>
          </a:prstGeom>
          <a:ln w="635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9" idx="3"/>
            <a:endCxn id="4" idx="1"/>
          </p:cNvCxnSpPr>
          <p:nvPr/>
        </p:nvCxnSpPr>
        <p:spPr>
          <a:xfrm>
            <a:off x="7517032" y="2492656"/>
            <a:ext cx="1440000" cy="0"/>
          </a:xfrm>
          <a:prstGeom prst="straightConnector1">
            <a:avLst/>
          </a:prstGeom>
          <a:ln w="635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H="1">
            <a:off x="3054336" y="1334416"/>
            <a:ext cx="1942696" cy="0"/>
          </a:xfrm>
          <a:prstGeom prst="straightConnector1">
            <a:avLst/>
          </a:prstGeom>
          <a:ln w="635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439038" y="1966845"/>
            <a:ext cx="103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 Data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997032" y="4789428"/>
            <a:ext cx="25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de-DE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Logic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portion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Application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Userdata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GUI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saves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Models.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8957032" y="4880128"/>
            <a:ext cx="25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View/GUI</a:t>
            </a: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gives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the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app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user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the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possibility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enter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the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data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.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721380" y="1707562"/>
            <a:ext cx="103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Event:</a:t>
            </a:r>
            <a:b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5303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Model / Bean / POJO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Implementation </a:t>
            </a:r>
            <a:r>
              <a:rPr lang="de-DE" dirty="0" err="1"/>
              <a:t>and</a:t>
            </a:r>
            <a:r>
              <a:rPr lang="de-DE" dirty="0"/>
              <a:t> Handling</a:t>
            </a:r>
          </a:p>
        </p:txBody>
      </p:sp>
    </p:spTree>
    <p:extLst>
      <p:ext uri="{BB962C8B-B14F-4D97-AF65-F5344CB8AC3E}">
        <p14:creationId xmlns:p14="http://schemas.microsoft.com/office/powerpoint/2010/main" val="7446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143097" y="314302"/>
            <a:ext cx="3480861" cy="484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Model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Attributes</a:t>
            </a:r>
            <a:br>
              <a:rPr lang="de-DE" dirty="0" smtClean="0"/>
            </a:b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smtClean="0"/>
              <a:t>private</a:t>
            </a:r>
            <a:endParaRPr lang="hu-HU" dirty="0" smtClean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Getter </a:t>
            </a:r>
            <a:r>
              <a:rPr lang="hu-HU" dirty="0" smtClean="0"/>
              <a:t>a</a:t>
            </a:r>
            <a:r>
              <a:rPr lang="de-DE" dirty="0" err="1" smtClean="0"/>
              <a:t>nd</a:t>
            </a:r>
            <a:r>
              <a:rPr lang="de-DE" dirty="0" smtClean="0"/>
              <a:t> </a:t>
            </a:r>
            <a:r>
              <a:rPr lang="de-DE" dirty="0" smtClean="0"/>
              <a:t>Setter</a:t>
            </a:r>
            <a:br>
              <a:rPr lang="de-DE" dirty="0" smtClean="0"/>
            </a:b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endParaRPr lang="de-DE" dirty="0" smtClean="0"/>
          </a:p>
          <a:p>
            <a:pPr algn="ctr"/>
            <a:r>
              <a:rPr lang="de-DE" dirty="0" smtClean="0"/>
              <a:t>NO LOGIC </a:t>
            </a:r>
            <a:r>
              <a:rPr lang="de-DE" dirty="0" err="1" smtClean="0"/>
              <a:t>what</a:t>
            </a:r>
            <a:r>
              <a:rPr lang="de-DE" dirty="0" smtClean="0"/>
              <a:t> so </a:t>
            </a:r>
            <a:r>
              <a:rPr lang="de-DE" dirty="0" err="1" smtClean="0"/>
              <a:t>ever</a:t>
            </a:r>
            <a:endParaRPr lang="de-DE" dirty="0" smtClean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09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SQLite3 Databases </a:t>
            </a:r>
            <a:r>
              <a:rPr lang="de-DE" dirty="0" err="1" smtClean="0"/>
              <a:t>with</a:t>
            </a:r>
            <a:r>
              <a:rPr lang="de-DE" dirty="0" smtClean="0"/>
              <a:t> Android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Implementation </a:t>
            </a:r>
            <a:r>
              <a:rPr lang="de-DE" dirty="0" err="1"/>
              <a:t>and</a:t>
            </a:r>
            <a:r>
              <a:rPr lang="de-DE" dirty="0"/>
              <a:t> Handling</a:t>
            </a:r>
          </a:p>
        </p:txBody>
      </p:sp>
    </p:spTree>
    <p:extLst>
      <p:ext uri="{BB962C8B-B14F-4D97-AF65-F5344CB8AC3E}">
        <p14:creationId xmlns:p14="http://schemas.microsoft.com/office/powerpoint/2010/main" val="26829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954961" y="483699"/>
            <a:ext cx="1430660" cy="449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Logic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extracts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631049" y="509099"/>
            <a:ext cx="2520000" cy="4431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DbManager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(Singleton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 smtClean="0">
                <a:solidFill>
                  <a:prstClr val="white"/>
                </a:solidFill>
                <a:latin typeface="Calibri" panose="020F0502020204030204"/>
              </a:rPr>
              <a:t>Creates</a:t>
            </a:r>
            <a:r>
              <a:rPr lang="de-DE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white"/>
                </a:solidFill>
                <a:latin typeface="Calibri" panose="020F0502020204030204"/>
              </a:rPr>
              <a:t>the</a:t>
            </a:r>
            <a:r>
              <a:rPr lang="de-DE" dirty="0" smtClean="0">
                <a:solidFill>
                  <a:prstClr val="white"/>
                </a:solidFill>
                <a:latin typeface="Calibri" panose="020F0502020204030204"/>
              </a:rPr>
              <a:t> DB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DB-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Tables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concrete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CRUD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Operations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Initiatiates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CRUD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Table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592218" y="5180811"/>
            <a:ext cx="5531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Singleton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Class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exactly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instance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during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the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whole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runtime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. The Singleton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is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the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main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knot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for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the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data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handling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cxnSp>
        <p:nvCxnSpPr>
          <p:cNvPr id="7" name="Gerade Verbindung mit Pfeil 6"/>
          <p:cNvCxnSpPr>
            <a:stCxn id="6" idx="3"/>
            <a:endCxn id="9" idx="1"/>
          </p:cNvCxnSpPr>
          <p:nvPr/>
        </p:nvCxnSpPr>
        <p:spPr>
          <a:xfrm flipV="1">
            <a:off x="4385621" y="2725002"/>
            <a:ext cx="1245428" cy="7312"/>
          </a:xfrm>
          <a:prstGeom prst="straightConnector1">
            <a:avLst/>
          </a:prstGeom>
          <a:ln w="1270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5" idx="2"/>
            <a:endCxn id="9" idx="3"/>
          </p:cNvCxnSpPr>
          <p:nvPr/>
        </p:nvCxnSpPr>
        <p:spPr>
          <a:xfrm flipH="1">
            <a:off x="8151049" y="2717405"/>
            <a:ext cx="1451034" cy="7597"/>
          </a:xfrm>
          <a:prstGeom prst="straightConnector1">
            <a:avLst/>
          </a:prstGeom>
          <a:ln w="1270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9" idx="3"/>
            <a:endCxn id="5" idx="2"/>
          </p:cNvCxnSpPr>
          <p:nvPr/>
        </p:nvCxnSpPr>
        <p:spPr>
          <a:xfrm flipV="1">
            <a:off x="8151049" y="2717405"/>
            <a:ext cx="1451034" cy="7597"/>
          </a:xfrm>
          <a:prstGeom prst="straightConnector1">
            <a:avLst/>
          </a:prstGeom>
          <a:ln w="1270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9" idx="1"/>
            <a:endCxn id="6" idx="3"/>
          </p:cNvCxnSpPr>
          <p:nvPr/>
        </p:nvCxnSpPr>
        <p:spPr>
          <a:xfrm flipH="1">
            <a:off x="4385621" y="2725002"/>
            <a:ext cx="1245428" cy="7312"/>
          </a:xfrm>
          <a:prstGeom prst="straightConnector1">
            <a:avLst/>
          </a:prstGeom>
          <a:ln w="1270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360642" y="2191853"/>
            <a:ext cx="103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 Data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331676" y="2164012"/>
            <a:ext cx="103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 Data</a:t>
            </a:r>
          </a:p>
        </p:txBody>
      </p:sp>
      <p:sp>
        <p:nvSpPr>
          <p:cNvPr id="5" name="Flussdiagramm: Magnetplattenspeicher 4"/>
          <p:cNvSpPr/>
          <p:nvPr/>
        </p:nvSpPr>
        <p:spPr>
          <a:xfrm>
            <a:off x="9602083" y="241299"/>
            <a:ext cx="2081347" cy="49522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SQLite3-Database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06363" y="483699"/>
            <a:ext cx="1430660" cy="449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View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3" name="Gerade Verbindung mit Pfeil 42"/>
          <p:cNvCxnSpPr>
            <a:stCxn id="42" idx="3"/>
            <a:endCxn id="6" idx="1"/>
          </p:cNvCxnSpPr>
          <p:nvPr/>
        </p:nvCxnSpPr>
        <p:spPr>
          <a:xfrm>
            <a:off x="1837023" y="2732314"/>
            <a:ext cx="1117938" cy="0"/>
          </a:xfrm>
          <a:prstGeom prst="straightConnector1">
            <a:avLst/>
          </a:prstGeom>
          <a:ln w="1270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1863117" y="2164012"/>
            <a:ext cx="103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 Data</a:t>
            </a:r>
          </a:p>
        </p:txBody>
      </p:sp>
      <p:cxnSp>
        <p:nvCxnSpPr>
          <p:cNvPr id="63" name="Gerade Verbindung mit Pfeil 62"/>
          <p:cNvCxnSpPr>
            <a:stCxn id="6" idx="1"/>
            <a:endCxn id="42" idx="3"/>
          </p:cNvCxnSpPr>
          <p:nvPr/>
        </p:nvCxnSpPr>
        <p:spPr>
          <a:xfrm flipH="1">
            <a:off x="1837023" y="2732314"/>
            <a:ext cx="1117938" cy="0"/>
          </a:xfrm>
          <a:prstGeom prst="straightConnector1">
            <a:avLst/>
          </a:prstGeom>
          <a:ln w="1270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0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5914657" y="468789"/>
            <a:ext cx="2520000" cy="4472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DbManager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(Singleton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de-DE" dirty="0" err="1">
                <a:solidFill>
                  <a:prstClr val="white"/>
                </a:solidFill>
              </a:rPr>
              <a:t>Creates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the</a:t>
            </a:r>
            <a:r>
              <a:rPr lang="de-DE" dirty="0">
                <a:solidFill>
                  <a:prstClr val="white"/>
                </a:solidFill>
              </a:rPr>
              <a:t> DB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de-DE" dirty="0" err="1">
                <a:solidFill>
                  <a:prstClr val="white"/>
                </a:solidFill>
              </a:rPr>
              <a:t>Creates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the</a:t>
            </a:r>
            <a:r>
              <a:rPr lang="de-DE" dirty="0">
                <a:solidFill>
                  <a:prstClr val="white"/>
                </a:solidFill>
              </a:rPr>
              <a:t> DB-</a:t>
            </a:r>
            <a:r>
              <a:rPr lang="de-DE" dirty="0" err="1">
                <a:solidFill>
                  <a:prstClr val="white"/>
                </a:solidFill>
              </a:rPr>
              <a:t>Tables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which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implement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the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concrete</a:t>
            </a:r>
            <a:r>
              <a:rPr lang="de-DE" dirty="0">
                <a:solidFill>
                  <a:prstClr val="white"/>
                </a:solidFill>
              </a:rPr>
              <a:t> CRUD </a:t>
            </a:r>
            <a:r>
              <a:rPr lang="de-DE" dirty="0" err="1">
                <a:solidFill>
                  <a:prstClr val="white"/>
                </a:solidFill>
              </a:rPr>
              <a:t>Operations</a:t>
            </a:r>
            <a:endParaRPr lang="de-DE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de-DE" dirty="0" err="1">
                <a:solidFill>
                  <a:prstClr val="white"/>
                </a:solidFill>
              </a:rPr>
              <a:t>Initiatiates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the</a:t>
            </a:r>
            <a:r>
              <a:rPr lang="de-DE" dirty="0">
                <a:solidFill>
                  <a:prstClr val="white"/>
                </a:solidFill>
              </a:rPr>
              <a:t> CRUD </a:t>
            </a:r>
            <a:r>
              <a:rPr lang="de-DE" dirty="0" err="1">
                <a:solidFill>
                  <a:prstClr val="white"/>
                </a:solidFill>
              </a:rPr>
              <a:t>Operations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for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each</a:t>
            </a:r>
            <a:r>
              <a:rPr lang="de-DE" dirty="0">
                <a:solidFill>
                  <a:prstClr val="white"/>
                </a:solidFill>
              </a:rPr>
              <a:t> Table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592218" y="5180811"/>
            <a:ext cx="5531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Singleton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lass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exactly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Calibri" panose="020F0502020204030204"/>
              </a:rPr>
              <a:t>Obje</a:t>
            </a:r>
            <a:r>
              <a:rPr lang="hu-HU" dirty="0" smtClean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during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Runtime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checks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GUI-Dat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hu-HU" dirty="0" err="1" smtClean="0">
                <a:solidFill>
                  <a:prstClr val="black"/>
                </a:solidFill>
                <a:latin typeface="Calibri" panose="020F0502020204030204"/>
              </a:rPr>
              <a:t>routs</a:t>
            </a:r>
            <a:r>
              <a:rPr lang="hu-HU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hu-HU" dirty="0" err="1" smtClean="0">
                <a:solidFill>
                  <a:prstClr val="black"/>
                </a:solidFill>
                <a:latin typeface="Calibri" panose="020F0502020204030204"/>
              </a:rPr>
              <a:t>them</a:t>
            </a:r>
            <a:r>
              <a:rPr lang="hu-HU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hu-HU" dirty="0" err="1" smtClean="0">
                <a:solidFill>
                  <a:prstClr val="black"/>
                </a:solidFill>
                <a:latin typeface="Calibri" panose="020F0502020204030204"/>
              </a:rPr>
              <a:t>forward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 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Logi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always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dissociated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Model-View-Controller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</a:t>
            </a: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Gerade Verbindung mit Pfeil 18"/>
          <p:cNvCxnSpPr>
            <a:stCxn id="5" idx="2"/>
            <a:endCxn id="9" idx="3"/>
          </p:cNvCxnSpPr>
          <p:nvPr/>
        </p:nvCxnSpPr>
        <p:spPr>
          <a:xfrm flipH="1" flipV="1">
            <a:off x="8434657" y="2704847"/>
            <a:ext cx="1167426" cy="12558"/>
          </a:xfrm>
          <a:prstGeom prst="straightConnector1">
            <a:avLst/>
          </a:prstGeom>
          <a:ln w="1270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9" idx="3"/>
            <a:endCxn id="5" idx="2"/>
          </p:cNvCxnSpPr>
          <p:nvPr/>
        </p:nvCxnSpPr>
        <p:spPr>
          <a:xfrm>
            <a:off x="8434657" y="2704847"/>
            <a:ext cx="1167426" cy="12558"/>
          </a:xfrm>
          <a:prstGeom prst="straightConnector1">
            <a:avLst/>
          </a:prstGeom>
          <a:ln w="127000"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ussdiagramm: Magnetplattenspeicher 4"/>
          <p:cNvSpPr/>
          <p:nvPr/>
        </p:nvSpPr>
        <p:spPr>
          <a:xfrm>
            <a:off x="9602083" y="241299"/>
            <a:ext cx="2081347" cy="49522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SQLite3-Datenbase: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white"/>
                </a:solidFill>
                <a:latin typeface="Calibri" panose="020F0502020204030204"/>
              </a:rPr>
              <a:t>File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Filesystem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Data/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databse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dbDatabase.db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not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thread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661193" y="468789"/>
            <a:ext cx="2086039" cy="4472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TblTabelle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Table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constants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SQLStatements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CRUD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Gerade Verbindung mit Pfeil 26"/>
          <p:cNvCxnSpPr>
            <a:stCxn id="42" idx="3"/>
            <a:endCxn id="9" idx="1"/>
          </p:cNvCxnSpPr>
          <p:nvPr/>
        </p:nvCxnSpPr>
        <p:spPr>
          <a:xfrm>
            <a:off x="4747232" y="2704847"/>
            <a:ext cx="116742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6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eck 41"/>
          <p:cNvSpPr/>
          <p:nvPr/>
        </p:nvSpPr>
        <p:spPr>
          <a:xfrm>
            <a:off x="479376" y="3858120"/>
            <a:ext cx="2025107" cy="2972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TblTableOne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de-DE" dirty="0">
                <a:solidFill>
                  <a:prstClr val="white"/>
                </a:solidFill>
              </a:rPr>
              <a:t>Table </a:t>
            </a:r>
            <a:r>
              <a:rPr lang="de-DE" dirty="0" err="1">
                <a:solidFill>
                  <a:prstClr val="white"/>
                </a:solidFill>
              </a:rPr>
              <a:t>specific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constants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SQLStatements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and</a:t>
            </a:r>
            <a:r>
              <a:rPr lang="de-DE" dirty="0">
                <a:solidFill>
                  <a:prstClr val="white"/>
                </a:solidFill>
              </a:rPr>
              <a:t> CRUD </a:t>
            </a:r>
            <a:r>
              <a:rPr lang="de-DE" dirty="0" err="1">
                <a:solidFill>
                  <a:prstClr val="white"/>
                </a:solidFill>
              </a:rPr>
              <a:t>Operations</a:t>
            </a:r>
            <a:endParaRPr kumimoji="0" lang="de-DE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612228" y="195363"/>
            <a:ext cx="2990307" cy="120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ATblSQLiteKeyWords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SQL-</a:t>
            </a:r>
            <a:r>
              <a:rPr kumimoji="0" lang="hu-H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KeyWords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Gerade Verbindung mit Pfeil 15"/>
          <p:cNvCxnSpPr>
            <a:stCxn id="42" idx="0"/>
            <a:endCxn id="8" idx="1"/>
          </p:cNvCxnSpPr>
          <p:nvPr/>
        </p:nvCxnSpPr>
        <p:spPr>
          <a:xfrm flipV="1">
            <a:off x="1491930" y="3431819"/>
            <a:ext cx="3120297" cy="42630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9738652" y="3858120"/>
            <a:ext cx="2212918" cy="2972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TblTableTwo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de-DE" dirty="0">
                <a:solidFill>
                  <a:prstClr val="white"/>
                </a:solidFill>
              </a:rPr>
              <a:t>Table </a:t>
            </a:r>
            <a:r>
              <a:rPr lang="de-DE" dirty="0" err="1">
                <a:solidFill>
                  <a:prstClr val="white"/>
                </a:solidFill>
              </a:rPr>
              <a:t>specific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constants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SQLStatements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and</a:t>
            </a:r>
            <a:r>
              <a:rPr lang="de-DE" dirty="0">
                <a:solidFill>
                  <a:prstClr val="white"/>
                </a:solidFill>
              </a:rPr>
              <a:t> CRUD </a:t>
            </a:r>
            <a:r>
              <a:rPr lang="de-DE" dirty="0" err="1">
                <a:solidFill>
                  <a:prstClr val="white"/>
                </a:solidFill>
              </a:rPr>
              <a:t>Operations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1" name="Gerade Verbindung mit Pfeil 50"/>
          <p:cNvCxnSpPr>
            <a:stCxn id="45" idx="0"/>
            <a:endCxn id="8" idx="3"/>
          </p:cNvCxnSpPr>
          <p:nvPr/>
        </p:nvCxnSpPr>
        <p:spPr>
          <a:xfrm flipH="1" flipV="1">
            <a:off x="7602534" y="3431819"/>
            <a:ext cx="3242577" cy="42630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6280537" y="1643287"/>
            <a:ext cx="1080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Derivated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612227" y="2066486"/>
            <a:ext cx="2990307" cy="2730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ABaseTableDefintion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common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column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names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Tabels</a:t>
            </a:r>
            <a:endParaRPr kumimoji="0" lang="de-DE" sz="1800" b="0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prstClr val="white"/>
                </a:solidFill>
              </a:rPr>
              <a:t>Abstract </a:t>
            </a:r>
            <a:r>
              <a:rPr lang="de-DE" dirty="0" err="1" smtClean="0">
                <a:solidFill>
                  <a:prstClr val="white"/>
                </a:solidFill>
              </a:rPr>
              <a:t>Functions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for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the</a:t>
            </a:r>
            <a:r>
              <a:rPr lang="de-DE" dirty="0" smtClean="0">
                <a:solidFill>
                  <a:prstClr val="white"/>
                </a:solidFill>
              </a:rPr>
              <a:t> CRUD-</a:t>
            </a:r>
            <a:r>
              <a:rPr lang="de-DE" dirty="0" err="1" smtClean="0">
                <a:solidFill>
                  <a:prstClr val="white"/>
                </a:solidFill>
              </a:rPr>
              <a:t>Operations</a:t>
            </a:r>
            <a:endParaRPr lang="de-DE" dirty="0" smtClean="0">
              <a:solidFill>
                <a:prstClr val="white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Gerade Verbindung mit Pfeil 13"/>
          <p:cNvCxnSpPr>
            <a:stCxn id="8" idx="0"/>
            <a:endCxn id="13" idx="2"/>
          </p:cNvCxnSpPr>
          <p:nvPr/>
        </p:nvCxnSpPr>
        <p:spPr>
          <a:xfrm flipV="1">
            <a:off x="6107381" y="1401451"/>
            <a:ext cx="1" cy="66503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8949535" y="2921962"/>
            <a:ext cx="1080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Derivated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2135560" y="2957417"/>
            <a:ext cx="1080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Derivated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54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Activites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Start an </a:t>
            </a:r>
            <a:r>
              <a:rPr lang="de-DE" dirty="0" err="1" smtClean="0"/>
              <a:t>Activity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Lifecycle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8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ListView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Implementation </a:t>
            </a:r>
            <a:r>
              <a:rPr lang="de-DE" dirty="0" err="1" smtClean="0"/>
              <a:t>and</a:t>
            </a:r>
            <a:r>
              <a:rPr lang="de-DE" dirty="0" smtClean="0"/>
              <a:t> Handling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38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Implementation Order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b="1" dirty="0" err="1" smtClean="0"/>
              <a:t>Creation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Activity</a:t>
            </a:r>
            <a:r>
              <a:rPr lang="de-DE" b="1" dirty="0" smtClean="0"/>
              <a:t> </a:t>
            </a:r>
            <a:r>
              <a:rPr lang="de-DE" b="1" dirty="0" err="1" smtClean="0"/>
              <a:t>which</a:t>
            </a:r>
            <a:r>
              <a:rPr lang="de-DE" b="1" dirty="0" smtClean="0"/>
              <a:t> </a:t>
            </a:r>
            <a:r>
              <a:rPr lang="de-DE" b="1" dirty="0" err="1" smtClean="0"/>
              <a:t>implements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ListView</a:t>
            </a:r>
            <a:r>
              <a:rPr lang="de-DE" b="1" dirty="0" smtClean="0"/>
              <a:t> </a:t>
            </a:r>
            <a:r>
              <a:rPr lang="de-DE" b="1" dirty="0" err="1" smtClean="0"/>
              <a:t>Widget</a:t>
            </a:r>
            <a:endParaRPr lang="de-DE" b="1" dirty="0" smtClean="0"/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Create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res</a:t>
            </a:r>
            <a:r>
              <a:rPr lang="de-DE" b="1" dirty="0" smtClean="0"/>
              <a:t>/</a:t>
            </a:r>
            <a:r>
              <a:rPr lang="de-DE" b="1" dirty="0" err="1" smtClean="0"/>
              <a:t>layout</a:t>
            </a:r>
            <a:r>
              <a:rPr lang="de-DE" b="1" dirty="0" smtClean="0"/>
              <a:t>/list_view_item_layout.xml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Create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ViewHolder</a:t>
            </a:r>
            <a:endParaRPr lang="de-DE" b="1" dirty="0" smtClean="0"/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Create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ListViewAdapters</a:t>
            </a:r>
            <a:endParaRPr lang="de-DE" b="1" dirty="0" smtClean="0"/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Create a </a:t>
            </a:r>
            <a:r>
              <a:rPr lang="de-DE" b="1" dirty="0" err="1" smtClean="0"/>
              <a:t>ListViewOnItemClickListeners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164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ListView</a:t>
            </a:r>
            <a:r>
              <a:rPr lang="de-DE" dirty="0" smtClean="0"/>
              <a:t> </a:t>
            </a:r>
            <a:r>
              <a:rPr lang="hu-HU" dirty="0" smtClean="0"/>
              <a:t>a</a:t>
            </a:r>
            <a:r>
              <a:rPr lang="de-DE" dirty="0" err="1" smtClean="0"/>
              <a:t>nd</a:t>
            </a:r>
            <a:r>
              <a:rPr lang="de-DE" dirty="0" smtClean="0"/>
              <a:t> </a:t>
            </a:r>
            <a:r>
              <a:rPr lang="de-DE" dirty="0" smtClean="0"/>
              <a:t>Adapter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Implement</a:t>
            </a:r>
            <a:r>
              <a:rPr lang="hu-HU" dirty="0" err="1" smtClean="0"/>
              <a:t>ation</a:t>
            </a:r>
            <a:r>
              <a:rPr lang="de-DE" dirty="0" smtClean="0"/>
              <a:t> </a:t>
            </a:r>
            <a:r>
              <a:rPr lang="hu-HU" dirty="0"/>
              <a:t>a</a:t>
            </a:r>
            <a:r>
              <a:rPr lang="de-DE" dirty="0" err="1" smtClean="0"/>
              <a:t>nd</a:t>
            </a:r>
            <a:r>
              <a:rPr lang="de-DE" dirty="0" smtClean="0"/>
              <a:t> </a:t>
            </a:r>
            <a:r>
              <a:rPr lang="de-DE" dirty="0" smtClean="0"/>
              <a:t>Handling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68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Singleton / Model View Controller </a:t>
            </a:r>
            <a:r>
              <a:rPr lang="de-DE" dirty="0" err="1" smtClean="0"/>
              <a:t>Prin</a:t>
            </a:r>
            <a:r>
              <a:rPr lang="hu-HU" dirty="0" smtClean="0"/>
              <a:t>c</a:t>
            </a:r>
            <a:r>
              <a:rPr lang="de-DE" dirty="0" err="1" smtClean="0"/>
              <a:t>ip</a:t>
            </a:r>
            <a:r>
              <a:rPr lang="hu-HU" dirty="0" smtClean="0"/>
              <a:t>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de-DE" b="1" dirty="0" smtClean="0"/>
              <a:t>Singleton</a:t>
            </a:r>
            <a:r>
              <a:rPr lang="hu-HU" b="1" dirty="0" smtClean="0"/>
              <a:t> </a:t>
            </a:r>
            <a:r>
              <a:rPr lang="de-DE" b="1" dirty="0" smtClean="0"/>
              <a:t>Definition </a:t>
            </a:r>
            <a:endParaRPr lang="hu-HU" b="1" dirty="0" smtClean="0"/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de-DE" b="1" dirty="0" smtClean="0"/>
              <a:t>Model View Controller </a:t>
            </a:r>
            <a:r>
              <a:rPr lang="de-DE" b="1" dirty="0" err="1" smtClean="0"/>
              <a:t>Prin</a:t>
            </a:r>
            <a:r>
              <a:rPr lang="hu-HU" b="1" dirty="0" err="1" smtClean="0"/>
              <a:t>ciple</a:t>
            </a:r>
            <a:r>
              <a:rPr lang="hu-HU" b="1" dirty="0" smtClean="0"/>
              <a:t> </a:t>
            </a:r>
            <a:r>
              <a:rPr lang="de-DE" b="1" dirty="0" err="1" smtClean="0"/>
              <a:t>Definitio</a:t>
            </a:r>
            <a:r>
              <a:rPr lang="hu-HU" b="1" dirty="0" smtClean="0"/>
              <a:t>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754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11424" y="260648"/>
            <a:ext cx="10824756" cy="56886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5215129" y="6165304"/>
            <a:ext cx="4353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bg1"/>
                </a:solidFill>
              </a:rPr>
              <a:t>VM Instance </a:t>
            </a:r>
            <a:r>
              <a:rPr lang="de-DE" sz="2400" dirty="0" err="1" smtClean="0">
                <a:solidFill>
                  <a:schemeClr val="bg1"/>
                </a:solidFill>
              </a:rPr>
              <a:t>of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the</a:t>
            </a:r>
            <a:r>
              <a:rPr lang="de-DE" sz="2400" dirty="0" smtClean="0">
                <a:solidFill>
                  <a:schemeClr val="bg1"/>
                </a:solidFill>
              </a:rPr>
              <a:t> App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51064" y="1268760"/>
            <a:ext cx="31318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Activity</a:t>
            </a:r>
            <a:r>
              <a:rPr lang="de-DE" sz="2400" dirty="0" smtClean="0"/>
              <a:t> A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51819" y="904361"/>
            <a:ext cx="360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S</a:t>
            </a:r>
            <a:br>
              <a:rPr lang="de-DE" sz="4000" dirty="0" smtClean="0"/>
            </a:br>
            <a:r>
              <a:rPr lang="de-DE" sz="4000" dirty="0" smtClean="0"/>
              <a:t>A</a:t>
            </a:r>
            <a:br>
              <a:rPr lang="de-DE" sz="4000" dirty="0" smtClean="0"/>
            </a:br>
            <a:r>
              <a:rPr lang="de-DE" sz="4000" dirty="0" smtClean="0"/>
              <a:t>N</a:t>
            </a:r>
            <a:br>
              <a:rPr lang="de-DE" sz="4000" dirty="0" smtClean="0"/>
            </a:br>
            <a:r>
              <a:rPr lang="de-DE" sz="4000" dirty="0" smtClean="0"/>
              <a:t>D</a:t>
            </a:r>
            <a:br>
              <a:rPr lang="de-DE" sz="4000" dirty="0" smtClean="0"/>
            </a:br>
            <a:r>
              <a:rPr lang="de-DE" sz="4000" dirty="0" smtClean="0"/>
              <a:t>B</a:t>
            </a:r>
            <a:br>
              <a:rPr lang="de-DE" sz="4000" dirty="0" smtClean="0"/>
            </a:br>
            <a:r>
              <a:rPr lang="de-DE" sz="4000" dirty="0" smtClean="0"/>
              <a:t>OX</a:t>
            </a:r>
            <a:endParaRPr lang="en-US" sz="4000" dirty="0"/>
          </a:p>
        </p:txBody>
      </p:sp>
      <p:sp>
        <p:nvSpPr>
          <p:cNvPr id="18" name="Textfeld 17"/>
          <p:cNvSpPr txBox="1"/>
          <p:nvPr/>
        </p:nvSpPr>
        <p:spPr>
          <a:xfrm>
            <a:off x="3614903" y="440668"/>
            <a:ext cx="595408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 smtClean="0"/>
              <a:t>MainThread</a:t>
            </a:r>
            <a:r>
              <a:rPr lang="de-DE" sz="4000" dirty="0" smtClean="0"/>
              <a:t> != GUI-Thread</a:t>
            </a:r>
            <a:endParaRPr lang="en-US" sz="4000" dirty="0"/>
          </a:p>
        </p:txBody>
      </p:sp>
      <p:sp>
        <p:nvSpPr>
          <p:cNvPr id="12" name="Rechteck 11"/>
          <p:cNvSpPr/>
          <p:nvPr/>
        </p:nvSpPr>
        <p:spPr>
          <a:xfrm>
            <a:off x="8319455" y="1268760"/>
            <a:ext cx="31318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Activity</a:t>
            </a:r>
            <a:r>
              <a:rPr lang="de-DE" sz="2400" dirty="0" smtClean="0"/>
              <a:t> B</a:t>
            </a:r>
            <a:endParaRPr lang="de-DE" sz="2400" dirty="0"/>
          </a:p>
        </p:txBody>
      </p:sp>
      <p:sp>
        <p:nvSpPr>
          <p:cNvPr id="2" name="Pfeil nach rechts 1"/>
          <p:cNvSpPr/>
          <p:nvPr/>
        </p:nvSpPr>
        <p:spPr>
          <a:xfrm>
            <a:off x="4282959" y="2600908"/>
            <a:ext cx="4036495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Intent</a:t>
            </a:r>
            <a:r>
              <a:rPr lang="de-DE" dirty="0" smtClean="0"/>
              <a:t> </a:t>
            </a:r>
            <a:r>
              <a:rPr lang="de-DE" dirty="0" err="1" smtClean="0"/>
              <a:t>intent</a:t>
            </a:r>
            <a:r>
              <a:rPr lang="de-DE" dirty="0" smtClean="0"/>
              <a:t> = </a:t>
            </a:r>
            <a:r>
              <a:rPr lang="de-DE" dirty="0" err="1" smtClean="0"/>
              <a:t>new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Intent</a:t>
            </a:r>
            <a:r>
              <a:rPr lang="de-DE" dirty="0" smtClean="0"/>
              <a:t>(</a:t>
            </a:r>
            <a:r>
              <a:rPr lang="de-DE" dirty="0" err="1" smtClean="0"/>
              <a:t>this</a:t>
            </a:r>
            <a:r>
              <a:rPr lang="de-DE" dirty="0" smtClean="0"/>
              <a:t>, </a:t>
            </a:r>
            <a:r>
              <a:rPr lang="de-DE" dirty="0" err="1" smtClean="0"/>
              <a:t>ActivityB.class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err="1" smtClean="0"/>
              <a:t>startActivity</a:t>
            </a:r>
            <a:r>
              <a:rPr lang="de-DE" dirty="0" smtClean="0"/>
              <a:t>(</a:t>
            </a:r>
            <a:r>
              <a:rPr lang="de-DE" dirty="0" err="1" smtClean="0"/>
              <a:t>intent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651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2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Sandboxing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6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27828" y="332656"/>
            <a:ext cx="5400600" cy="540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751498" y="6150495"/>
            <a:ext cx="4353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bg1"/>
                </a:solidFill>
              </a:rPr>
              <a:t>Android System </a:t>
            </a:r>
            <a:r>
              <a:rPr lang="ro-RO" sz="2400" dirty="0" err="1" smtClean="0">
                <a:solidFill>
                  <a:schemeClr val="bg1"/>
                </a:solidFill>
              </a:rPr>
              <a:t>with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Hardware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512836" y="320436"/>
            <a:ext cx="5400600" cy="54128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7647188" y="1011982"/>
            <a:ext cx="31318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App: Shoppinglist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/>
              <a:t>Own</a:t>
            </a:r>
            <a:r>
              <a:rPr lang="de-DE" sz="2400" dirty="0"/>
              <a:t> OS-User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4964" y="908720"/>
            <a:ext cx="360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S</a:t>
            </a:r>
            <a:br>
              <a:rPr lang="de-DE" sz="4000" dirty="0" smtClean="0"/>
            </a:br>
            <a:r>
              <a:rPr lang="de-DE" sz="4000" dirty="0" smtClean="0"/>
              <a:t>A</a:t>
            </a:r>
            <a:br>
              <a:rPr lang="de-DE" sz="4000" dirty="0" smtClean="0"/>
            </a:br>
            <a:r>
              <a:rPr lang="de-DE" sz="4000" dirty="0" smtClean="0"/>
              <a:t>N</a:t>
            </a:r>
            <a:br>
              <a:rPr lang="de-DE" sz="4000" dirty="0" smtClean="0"/>
            </a:br>
            <a:r>
              <a:rPr lang="de-DE" sz="4000" dirty="0" smtClean="0"/>
              <a:t>D</a:t>
            </a:r>
            <a:br>
              <a:rPr lang="de-DE" sz="4000" dirty="0" smtClean="0"/>
            </a:br>
            <a:r>
              <a:rPr lang="de-DE" sz="4000" dirty="0" smtClean="0"/>
              <a:t>B</a:t>
            </a:r>
            <a:br>
              <a:rPr lang="de-DE" sz="4000" dirty="0" smtClean="0"/>
            </a:br>
            <a:r>
              <a:rPr lang="de-DE" sz="4000" dirty="0" smtClean="0"/>
              <a:t>OX</a:t>
            </a:r>
            <a:endParaRPr lang="en-US" sz="4000" dirty="0"/>
          </a:p>
        </p:txBody>
      </p:sp>
      <p:sp>
        <p:nvSpPr>
          <p:cNvPr id="17" name="Textfeld 16"/>
          <p:cNvSpPr txBox="1"/>
          <p:nvPr/>
        </p:nvSpPr>
        <p:spPr>
          <a:xfrm>
            <a:off x="6882760" y="620688"/>
            <a:ext cx="360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S</a:t>
            </a:r>
            <a:br>
              <a:rPr lang="de-DE" sz="4000" dirty="0" smtClean="0"/>
            </a:br>
            <a:r>
              <a:rPr lang="de-DE" sz="4000" dirty="0" smtClean="0"/>
              <a:t>A</a:t>
            </a:r>
            <a:br>
              <a:rPr lang="de-DE" sz="4000" dirty="0" smtClean="0"/>
            </a:br>
            <a:r>
              <a:rPr lang="de-DE" sz="4000" dirty="0" smtClean="0"/>
              <a:t>N</a:t>
            </a:r>
            <a:br>
              <a:rPr lang="de-DE" sz="4000" dirty="0" smtClean="0"/>
            </a:br>
            <a:r>
              <a:rPr lang="de-DE" sz="4000" dirty="0" smtClean="0"/>
              <a:t>D</a:t>
            </a:r>
            <a:br>
              <a:rPr lang="de-DE" sz="4000" dirty="0" smtClean="0"/>
            </a:br>
            <a:r>
              <a:rPr lang="de-DE" sz="4000" dirty="0" smtClean="0"/>
              <a:t>B</a:t>
            </a:r>
            <a:br>
              <a:rPr lang="de-DE" sz="4000" dirty="0" smtClean="0"/>
            </a:br>
            <a:r>
              <a:rPr lang="de-DE" sz="4000" dirty="0" smtClean="0"/>
              <a:t>OX</a:t>
            </a:r>
            <a:endParaRPr lang="en-US" sz="4000" dirty="0"/>
          </a:p>
        </p:txBody>
      </p:sp>
      <p:sp>
        <p:nvSpPr>
          <p:cNvPr id="18" name="Textfeld 17"/>
          <p:cNvSpPr txBox="1"/>
          <p:nvPr/>
        </p:nvSpPr>
        <p:spPr>
          <a:xfrm>
            <a:off x="1635541" y="332656"/>
            <a:ext cx="3432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ART SANDBOX</a:t>
            </a:r>
            <a:endParaRPr lang="en-US" sz="4000" dirty="0"/>
          </a:p>
        </p:txBody>
      </p:sp>
      <p:sp>
        <p:nvSpPr>
          <p:cNvPr id="12" name="Textfeld 11"/>
          <p:cNvSpPr txBox="1"/>
          <p:nvPr/>
        </p:nvSpPr>
        <p:spPr>
          <a:xfrm>
            <a:off x="7612724" y="320437"/>
            <a:ext cx="3235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ART SANDBOX</a:t>
            </a:r>
            <a:endParaRPr lang="en-US" sz="4000" dirty="0"/>
          </a:p>
        </p:txBody>
      </p:sp>
      <p:sp>
        <p:nvSpPr>
          <p:cNvPr id="6" name="Rechteck 5"/>
          <p:cNvSpPr/>
          <p:nvPr/>
        </p:nvSpPr>
        <p:spPr>
          <a:xfrm>
            <a:off x="1703079" y="1056764"/>
            <a:ext cx="31318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App: </a:t>
            </a:r>
            <a:r>
              <a:rPr lang="de-DE" sz="2400" dirty="0" err="1" smtClean="0"/>
              <a:t>GpsExample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/>
              <a:t>Own</a:t>
            </a:r>
            <a:r>
              <a:rPr lang="de-DE" sz="2400" dirty="0" smtClean="0"/>
              <a:t> OS-User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469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Binding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9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791317" y="147206"/>
            <a:ext cx="10824756" cy="60486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4703426" y="6195878"/>
            <a:ext cx="3408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VM - </a:t>
            </a:r>
            <a:r>
              <a:rPr lang="de-DE" sz="2400" dirty="0" err="1" smtClean="0">
                <a:solidFill>
                  <a:schemeClr val="bg1"/>
                </a:solidFill>
              </a:rPr>
              <a:t>Instan</a:t>
            </a:r>
            <a:r>
              <a:rPr lang="ro-RO" sz="2400" dirty="0" smtClean="0">
                <a:solidFill>
                  <a:schemeClr val="bg1"/>
                </a:solidFill>
              </a:rPr>
              <a:t>ce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of </a:t>
            </a:r>
            <a:r>
              <a:rPr lang="ro-RO" sz="2400" dirty="0" err="1" smtClean="0">
                <a:solidFill>
                  <a:schemeClr val="bg1"/>
                </a:solidFill>
              </a:rPr>
              <a:t>the</a:t>
            </a:r>
            <a:r>
              <a:rPr lang="ro-RO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>
                <a:solidFill>
                  <a:schemeClr val="bg1"/>
                </a:solidFill>
              </a:rPr>
              <a:t>App</a:t>
            </a:r>
          </a:p>
        </p:txBody>
      </p:sp>
      <p:sp>
        <p:nvSpPr>
          <p:cNvPr id="6" name="Rechteck 5"/>
          <p:cNvSpPr/>
          <p:nvPr/>
        </p:nvSpPr>
        <p:spPr>
          <a:xfrm>
            <a:off x="1149162" y="1252181"/>
            <a:ext cx="2304000" cy="46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/>
              <a:t>Activity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( 1 )</a:t>
            </a:r>
          </a:p>
        </p:txBody>
      </p:sp>
      <p:sp>
        <p:nvSpPr>
          <p:cNvPr id="7" name="Rechteck 6"/>
          <p:cNvSpPr/>
          <p:nvPr/>
        </p:nvSpPr>
        <p:spPr>
          <a:xfrm>
            <a:off x="9142950" y="1250678"/>
            <a:ext cx="2304256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Executing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Service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8" name="Rechteck 7"/>
          <p:cNvSpPr/>
          <p:nvPr/>
        </p:nvSpPr>
        <p:spPr>
          <a:xfrm>
            <a:off x="9142950" y="1250678"/>
            <a:ext cx="1512168" cy="16561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Binder</a:t>
            </a:r>
            <a:br>
              <a:rPr lang="de-DE" sz="2400" dirty="0"/>
            </a:br>
            <a:r>
              <a:rPr lang="de-DE" sz="2400" dirty="0" err="1" smtClean="0"/>
              <a:t>Object</a:t>
            </a:r>
            <a:endParaRPr lang="de-DE" sz="2400" dirty="0"/>
          </a:p>
        </p:txBody>
      </p:sp>
      <p:sp>
        <p:nvSpPr>
          <p:cNvPr id="9" name="Pfeil nach links und rechts 8"/>
          <p:cNvSpPr/>
          <p:nvPr/>
        </p:nvSpPr>
        <p:spPr>
          <a:xfrm>
            <a:off x="3453162" y="1538710"/>
            <a:ext cx="5689788" cy="1080120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Service - Connection</a:t>
            </a:r>
          </a:p>
        </p:txBody>
      </p:sp>
      <p:sp>
        <p:nvSpPr>
          <p:cNvPr id="12" name="Rechteck 11"/>
          <p:cNvSpPr/>
          <p:nvPr/>
        </p:nvSpPr>
        <p:spPr>
          <a:xfrm>
            <a:off x="9142950" y="259145"/>
            <a:ext cx="2304256" cy="355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Attribut</a:t>
            </a:r>
            <a:r>
              <a:rPr lang="ro-RO" sz="2400" dirty="0" smtClean="0"/>
              <a:t>e</a:t>
            </a:r>
            <a:endParaRPr lang="de-DE" sz="2400" dirty="0"/>
          </a:p>
        </p:txBody>
      </p:sp>
      <p:sp>
        <p:nvSpPr>
          <p:cNvPr id="16" name="Pfeil nach unten 15"/>
          <p:cNvSpPr/>
          <p:nvPr/>
        </p:nvSpPr>
        <p:spPr>
          <a:xfrm>
            <a:off x="10006535" y="614658"/>
            <a:ext cx="432048" cy="636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149162" y="1252181"/>
            <a:ext cx="2304000" cy="16561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Service</a:t>
            </a:r>
            <a:br>
              <a:rPr lang="de-DE" sz="2400" dirty="0" smtClean="0"/>
            </a:br>
            <a:r>
              <a:rPr lang="de-DE" sz="2400" dirty="0" smtClean="0"/>
              <a:t>Connection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/>
              <a:t>Object</a:t>
            </a:r>
            <a:endParaRPr lang="de-DE" sz="2400" dirty="0"/>
          </a:p>
        </p:txBody>
      </p:sp>
      <p:sp>
        <p:nvSpPr>
          <p:cNvPr id="11" name="Rechteck 10"/>
          <p:cNvSpPr/>
          <p:nvPr/>
        </p:nvSpPr>
        <p:spPr>
          <a:xfrm>
            <a:off x="1149162" y="260648"/>
            <a:ext cx="2304256" cy="355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Attribut</a:t>
            </a:r>
            <a:r>
              <a:rPr lang="ro-RO" sz="2400" dirty="0" smtClean="0"/>
              <a:t>e</a:t>
            </a:r>
            <a:endParaRPr lang="de-DE" sz="2400" dirty="0"/>
          </a:p>
        </p:txBody>
      </p:sp>
      <p:sp>
        <p:nvSpPr>
          <p:cNvPr id="13" name="Pfeil nach unten 12"/>
          <p:cNvSpPr/>
          <p:nvPr/>
        </p:nvSpPr>
        <p:spPr>
          <a:xfrm>
            <a:off x="2085138" y="616160"/>
            <a:ext cx="432048" cy="636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4991512" y="3404370"/>
            <a:ext cx="2904688" cy="2112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Activity</a:t>
            </a:r>
            <a:r>
              <a:rPr lang="de-DE" sz="2400" dirty="0" smtClean="0"/>
              <a:t> </a:t>
            </a:r>
            <a:r>
              <a:rPr lang="de-DE" sz="2400" dirty="0" err="1" smtClean="0"/>
              <a:t>starts</a:t>
            </a:r>
            <a:r>
              <a:rPr lang="de-DE" sz="2400" dirty="0" smtClean="0"/>
              <a:t> Service </a:t>
            </a:r>
            <a:r>
              <a:rPr lang="de-DE" sz="2400" dirty="0" err="1" smtClean="0"/>
              <a:t>with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/>
              <a:t>bindService</a:t>
            </a:r>
            <a:r>
              <a:rPr lang="de-DE" sz="2400" dirty="0" smtClean="0"/>
              <a:t>(</a:t>
            </a:r>
            <a:r>
              <a:rPr lang="de-DE" sz="2400" dirty="0" err="1" smtClean="0"/>
              <a:t>intent</a:t>
            </a:r>
            <a:r>
              <a:rPr lang="de-DE" sz="2400" dirty="0" smtClean="0"/>
              <a:t>, </a:t>
            </a:r>
            <a:r>
              <a:rPr lang="de-DE" sz="2400" dirty="0" err="1" smtClean="0"/>
              <a:t>serviceConnection</a:t>
            </a:r>
            <a:r>
              <a:rPr lang="de-DE" sz="2400" dirty="0" smtClean="0"/>
              <a:t>, BIND_AUTO_CREATE)</a:t>
            </a:r>
            <a:endParaRPr lang="de-DE" sz="2400" dirty="0"/>
          </a:p>
        </p:txBody>
      </p:sp>
      <p:sp>
        <p:nvSpPr>
          <p:cNvPr id="15" name="Pfeil nach unten 14"/>
          <p:cNvSpPr/>
          <p:nvPr/>
        </p:nvSpPr>
        <p:spPr>
          <a:xfrm rot="10800000">
            <a:off x="6107778" y="2348878"/>
            <a:ext cx="432048" cy="1055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51818" y="904361"/>
            <a:ext cx="4693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S</a:t>
            </a:r>
            <a:br>
              <a:rPr lang="de-DE" sz="4000" dirty="0" smtClean="0"/>
            </a:br>
            <a:r>
              <a:rPr lang="de-DE" sz="4000" dirty="0" smtClean="0"/>
              <a:t>A</a:t>
            </a:r>
            <a:br>
              <a:rPr lang="de-DE" sz="4000" dirty="0" smtClean="0"/>
            </a:br>
            <a:r>
              <a:rPr lang="de-DE" sz="4000" dirty="0" smtClean="0"/>
              <a:t>N</a:t>
            </a:r>
            <a:br>
              <a:rPr lang="de-DE" sz="4000" dirty="0" smtClean="0"/>
            </a:br>
            <a:r>
              <a:rPr lang="de-DE" sz="4000" dirty="0" smtClean="0"/>
              <a:t>D</a:t>
            </a:r>
            <a:br>
              <a:rPr lang="de-DE" sz="4000" dirty="0" smtClean="0"/>
            </a:br>
            <a:r>
              <a:rPr lang="de-DE" sz="4000" dirty="0" smtClean="0"/>
              <a:t>B</a:t>
            </a:r>
            <a:br>
              <a:rPr lang="de-DE" sz="4000" dirty="0" smtClean="0"/>
            </a:br>
            <a:r>
              <a:rPr lang="de-DE" sz="4000" dirty="0" smtClean="0"/>
              <a:t>OX</a:t>
            </a:r>
            <a:endParaRPr lang="en-US" sz="4000" dirty="0"/>
          </a:p>
        </p:txBody>
      </p:sp>
      <p:sp>
        <p:nvSpPr>
          <p:cNvPr id="19" name="Textfeld 18"/>
          <p:cNvSpPr txBox="1"/>
          <p:nvPr/>
        </p:nvSpPr>
        <p:spPr>
          <a:xfrm>
            <a:off x="3834095" y="242896"/>
            <a:ext cx="47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/>
              <a:t>MainThread</a:t>
            </a:r>
            <a:r>
              <a:rPr lang="de-DE" sz="3200" dirty="0" smtClean="0"/>
              <a:t> != GUI-Thread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717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  <p:bldP spid="7" grpId="0" animBg="1"/>
      <p:bldP spid="8" grpId="0" animBg="1"/>
      <p:bldP spid="9" grpId="0" animBg="1"/>
      <p:bldP spid="12" grpId="0" animBg="1"/>
      <p:bldP spid="16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Android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XML </a:t>
            </a:r>
            <a:r>
              <a:rPr lang="de-DE" dirty="0" err="1" smtClean="0"/>
              <a:t>and</a:t>
            </a:r>
            <a:r>
              <a:rPr lang="de-DE" dirty="0" smtClean="0"/>
              <a:t> Java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Handling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3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4228059" y="1196752"/>
            <a:ext cx="3312368" cy="525658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R-Class</a:t>
            </a:r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r>
              <a:rPr lang="de-DE" dirty="0" err="1" smtClean="0"/>
              <a:t>layout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id</a:t>
            </a:r>
            <a:endParaRPr lang="de-DE" dirty="0" smtClean="0"/>
          </a:p>
          <a:p>
            <a:pPr algn="ctr"/>
            <a:r>
              <a:rPr lang="de-DE" dirty="0" err="1"/>
              <a:t>s</a:t>
            </a:r>
            <a:r>
              <a:rPr lang="de-DE" dirty="0" err="1" smtClean="0"/>
              <a:t>tring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integer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79376" y="1196752"/>
            <a:ext cx="1944216" cy="525658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/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r>
              <a:rPr lang="de-DE" b="1" dirty="0" smtClean="0"/>
              <a:t>Java – </a:t>
            </a:r>
            <a:r>
              <a:rPr lang="de-DE" b="1" dirty="0" err="1" smtClean="0"/>
              <a:t>Classes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err="1" smtClean="0"/>
              <a:t>Activities</a:t>
            </a:r>
            <a:r>
              <a:rPr lang="de-DE" b="1" dirty="0" smtClean="0"/>
              <a:t> /</a:t>
            </a:r>
            <a:br>
              <a:rPr lang="de-DE" b="1" dirty="0" smtClean="0"/>
            </a:br>
            <a:r>
              <a:rPr lang="de-DE" b="1" dirty="0" smtClean="0"/>
              <a:t>Services</a:t>
            </a:r>
          </a:p>
          <a:p>
            <a:pPr algn="ctr"/>
            <a:endParaRPr lang="de-DE" b="1" dirty="0"/>
          </a:p>
          <a:p>
            <a:pPr algn="ctr"/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interprete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Integer</a:t>
            </a:r>
            <a:r>
              <a:rPr lang="ro-RO" dirty="0" smtClean="0"/>
              <a:t> </a:t>
            </a:r>
            <a:r>
              <a:rPr lang="de-DE" dirty="0" err="1" smtClean="0"/>
              <a:t>constants</a:t>
            </a:r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cxnSp>
        <p:nvCxnSpPr>
          <p:cNvPr id="10" name="Gerade Verbindung mit Pfeil 9"/>
          <p:cNvCxnSpPr>
            <a:stCxn id="11" idx="1"/>
            <a:endCxn id="8" idx="3"/>
          </p:cNvCxnSpPr>
          <p:nvPr/>
        </p:nvCxnSpPr>
        <p:spPr>
          <a:xfrm flipH="1">
            <a:off x="7540427" y="3825044"/>
            <a:ext cx="1656184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9196611" y="1196752"/>
            <a:ext cx="2880320" cy="52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XML-Files:</a:t>
            </a:r>
          </a:p>
          <a:p>
            <a:pPr algn="ctr"/>
            <a:r>
              <a:rPr lang="de-DE" dirty="0" err="1" smtClean="0"/>
              <a:t>res</a:t>
            </a:r>
            <a:r>
              <a:rPr lang="de-DE" dirty="0" smtClean="0"/>
              <a:t>/</a:t>
            </a:r>
            <a:r>
              <a:rPr lang="de-DE" dirty="0" err="1" smtClean="0"/>
              <a:t>layout</a:t>
            </a:r>
            <a:r>
              <a:rPr lang="de-DE" dirty="0" smtClean="0"/>
              <a:t>/</a:t>
            </a:r>
            <a:br>
              <a:rPr lang="de-DE" dirty="0" smtClean="0"/>
            </a:br>
            <a:r>
              <a:rPr lang="de-DE" dirty="0" smtClean="0"/>
              <a:t>main_activity_layout.xml</a:t>
            </a:r>
          </a:p>
          <a:p>
            <a:pPr algn="ctr"/>
            <a:r>
              <a:rPr lang="de-DE" dirty="0" err="1" smtClean="0"/>
              <a:t>res</a:t>
            </a:r>
            <a:r>
              <a:rPr lang="de-DE" dirty="0" smtClean="0"/>
              <a:t>/</a:t>
            </a:r>
            <a:r>
              <a:rPr lang="de-DE" dirty="0" err="1" smtClean="0"/>
              <a:t>values</a:t>
            </a:r>
            <a:r>
              <a:rPr lang="de-DE" dirty="0" smtClean="0"/>
              <a:t>/</a:t>
            </a:r>
            <a:br>
              <a:rPr lang="de-DE" dirty="0" smtClean="0"/>
            </a:br>
            <a:r>
              <a:rPr lang="de-DE" dirty="0" smtClean="0"/>
              <a:t>strings.xml</a:t>
            </a:r>
            <a:endParaRPr lang="de-DE" dirty="0"/>
          </a:p>
        </p:txBody>
      </p:sp>
      <p:cxnSp>
        <p:nvCxnSpPr>
          <p:cNvPr id="17" name="Gerade Verbindung mit Pfeil 16"/>
          <p:cNvCxnSpPr>
            <a:stCxn id="8" idx="1"/>
            <a:endCxn id="7" idx="3"/>
          </p:cNvCxnSpPr>
          <p:nvPr/>
        </p:nvCxnSpPr>
        <p:spPr>
          <a:xfrm flipH="1">
            <a:off x="2423592" y="3825044"/>
            <a:ext cx="1804467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433303" y="3171"/>
            <a:ext cx="2036361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MainActivity</a:t>
            </a:r>
            <a:endParaRPr lang="de-DE" dirty="0"/>
          </a:p>
        </p:txBody>
      </p:sp>
      <p:cxnSp>
        <p:nvCxnSpPr>
          <p:cNvPr id="30" name="Gerade Verbindung mit Pfeil 29"/>
          <p:cNvCxnSpPr>
            <a:stCxn id="28" idx="4"/>
            <a:endCxn id="7" idx="0"/>
          </p:cNvCxnSpPr>
          <p:nvPr/>
        </p:nvCxnSpPr>
        <p:spPr>
          <a:xfrm>
            <a:off x="1451484" y="867267"/>
            <a:ext cx="0" cy="32948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828459" y="3086380"/>
            <a:ext cx="1152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saving</a:t>
            </a:r>
            <a:r>
              <a:rPr lang="de-DE" dirty="0" smtClean="0"/>
              <a:t> </a:t>
            </a:r>
            <a:r>
              <a:rPr lang="hu-HU" dirty="0" err="1" smtClean="0"/>
              <a:t>as</a:t>
            </a:r>
            <a:endParaRPr lang="hu-HU" dirty="0" smtClean="0"/>
          </a:p>
          <a:p>
            <a:endParaRPr lang="hu-HU" dirty="0"/>
          </a:p>
          <a:p>
            <a:r>
              <a:rPr lang="de-DE" dirty="0" smtClean="0"/>
              <a:t>Integer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hu-HU" dirty="0"/>
              <a:t>C</a:t>
            </a:r>
            <a:r>
              <a:rPr lang="de-DE" dirty="0" err="1" smtClean="0"/>
              <a:t>onstant</a:t>
            </a:r>
            <a:r>
              <a:rPr lang="hu-HU" dirty="0" smtClean="0"/>
              <a:t>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2814409" y="3068960"/>
            <a:ext cx="1291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transferring</a:t>
            </a:r>
            <a:endParaRPr lang="hu-HU" dirty="0" smtClean="0"/>
          </a:p>
          <a:p>
            <a:endParaRPr lang="hu-HU" dirty="0" smtClean="0"/>
          </a:p>
          <a:p>
            <a:r>
              <a:rPr lang="de-DE" dirty="0" smtClean="0"/>
              <a:t>Integer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o-RO" dirty="0" smtClean="0"/>
              <a:t>C</a:t>
            </a:r>
            <a:r>
              <a:rPr lang="de-DE" dirty="0" err="1" smtClean="0"/>
              <a:t>onstant</a:t>
            </a:r>
            <a:r>
              <a:rPr lang="ro-RO" dirty="0" smtClean="0"/>
              <a:t>s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7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35</TotalTime>
  <Words>381</Words>
  <Application>Microsoft Office PowerPoint</Application>
  <PresentationFormat>Szélesvásznú</PresentationFormat>
  <Paragraphs>156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Nagyvárosi</vt:lpstr>
      <vt:lpstr>Bazele dezvoltării aplicațiilor Android</vt:lpstr>
      <vt:lpstr>Activites</vt:lpstr>
      <vt:lpstr>PowerPoint-bemutató</vt:lpstr>
      <vt:lpstr>Sandboxing</vt:lpstr>
      <vt:lpstr>PowerPoint-bemutató</vt:lpstr>
      <vt:lpstr>Binding</vt:lpstr>
      <vt:lpstr>PowerPoint-bemutató</vt:lpstr>
      <vt:lpstr>Android Concept of XML and Java</vt:lpstr>
      <vt:lpstr>PowerPoint-bemutató</vt:lpstr>
      <vt:lpstr>Activities and Widgets</vt:lpstr>
      <vt:lpstr>PowerPoint-bemutató</vt:lpstr>
      <vt:lpstr>Model View Controller (MVC)</vt:lpstr>
      <vt:lpstr>PowerPoint-bemutató</vt:lpstr>
      <vt:lpstr>Model / Bean / POJO</vt:lpstr>
      <vt:lpstr>PowerPoint-bemutató</vt:lpstr>
      <vt:lpstr>SQLite3 Databases with Android</vt:lpstr>
      <vt:lpstr>PowerPoint-bemutató</vt:lpstr>
      <vt:lpstr>PowerPoint-bemutató</vt:lpstr>
      <vt:lpstr>PowerPoint-bemutató</vt:lpstr>
      <vt:lpstr>Own ListView</vt:lpstr>
      <vt:lpstr>Implementation Order</vt:lpstr>
      <vt:lpstr>ListView and Adapter</vt:lpstr>
      <vt:lpstr>Singleton / Model View Controller Principle</vt:lpstr>
    </vt:vector>
  </TitlesOfParts>
  <Company>alfatraining Bildungszentrum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alfa</dc:creator>
  <cp:lastModifiedBy>Balázs Katalin</cp:lastModifiedBy>
  <cp:revision>105</cp:revision>
  <dcterms:created xsi:type="dcterms:W3CDTF">2013-12-17T10:05:25Z</dcterms:created>
  <dcterms:modified xsi:type="dcterms:W3CDTF">2020-02-07T10:07:18Z</dcterms:modified>
</cp:coreProperties>
</file>